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  <p:embeddedFont>
      <p:font typeface="Times New Roman" charset="1" panose="020305020704050203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2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2148294"/>
            <a:ext cx="7040612" cy="128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b="true" sz="7999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ChronoSync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3609" y="4269983"/>
            <a:ext cx="9335691" cy="187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4"/>
              </a:lnSpc>
            </a:pPr>
            <a:r>
              <a:rPr lang="en-US" sz="58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Hack your sleep,</a:t>
            </a:r>
          </a:p>
          <a:p>
            <a:pPr algn="ctr">
              <a:lnSpc>
                <a:spcPts val="7305"/>
              </a:lnSpc>
            </a:pPr>
            <a:r>
              <a:rPr lang="en-US" sz="582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not your alarm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6653510"/>
            <a:ext cx="9335691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AI-powered circadian rhythm optimization for students, professionals, and wellness enthusiasts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7766" y="689373"/>
            <a:ext cx="6304955" cy="83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Future Roadmap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2494" y="2209205"/>
            <a:ext cx="803821" cy="38100"/>
            <a:chOff x="0" y="0"/>
            <a:chExt cx="1071762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1753" cy="50800"/>
            </a:xfrm>
            <a:custGeom>
              <a:avLst/>
              <a:gdLst/>
              <a:ahLst/>
              <a:cxnLst/>
              <a:rect r="r" b="b" t="t" l="l"/>
              <a:pathLst>
                <a:path h="50800" w="10717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46353" y="0"/>
                  </a:lnTo>
                  <a:cubicBezTo>
                    <a:pt x="1060323" y="0"/>
                    <a:pt x="1071753" y="11430"/>
                    <a:pt x="1071753" y="25400"/>
                  </a:cubicBezTo>
                  <a:cubicBezTo>
                    <a:pt x="1071753" y="39370"/>
                    <a:pt x="1060323" y="50800"/>
                    <a:pt x="10463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1258193" y="2347302"/>
            <a:ext cx="86628" cy="1846376"/>
          </a:xfrm>
          <a:prstGeom prst="line">
            <a:avLst/>
          </a:prstGeom>
          <a:ln cap="flat" w="38100">
            <a:solidFill>
              <a:srgbClr val="FFFFFF">
                <a:alpha val="1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7691" y="1926878"/>
            <a:ext cx="602903" cy="602903"/>
            <a:chOff x="0" y="0"/>
            <a:chExt cx="803870" cy="803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3910" cy="803910"/>
            </a:xfrm>
            <a:custGeom>
              <a:avLst/>
              <a:gdLst/>
              <a:ahLst/>
              <a:cxnLst/>
              <a:rect r="r" b="b" t="t" l="l"/>
              <a:pathLst>
                <a:path h="803910" w="80391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316" y="0"/>
                  </a:lnTo>
                  <a:cubicBezTo>
                    <a:pt x="779907" y="0"/>
                    <a:pt x="803910" y="24003"/>
                    <a:pt x="803910" y="53594"/>
                  </a:cubicBezTo>
                  <a:lnTo>
                    <a:pt x="803910" y="750316"/>
                  </a:lnTo>
                  <a:cubicBezTo>
                    <a:pt x="803910" y="779907"/>
                    <a:pt x="779907" y="803910"/>
                    <a:pt x="750316" y="803910"/>
                  </a:cubicBezTo>
                  <a:lnTo>
                    <a:pt x="53594" y="803910"/>
                  </a:lnTo>
                  <a:cubicBezTo>
                    <a:pt x="24003" y="803910"/>
                    <a:pt x="0" y="779907"/>
                    <a:pt x="0" y="75031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49982" y="2029941"/>
            <a:ext cx="378172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9042" y="1999804"/>
            <a:ext cx="3911352" cy="41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Phase 1: Core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9042" y="2415480"/>
            <a:ext cx="79131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CRS scoring system with personalized dashboard and recommendations. Addition of trophies and streaks for children to find the AI more interactive.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02494" y="4248894"/>
            <a:ext cx="803821" cy="38100"/>
            <a:chOff x="0" y="0"/>
            <a:chExt cx="1071762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1753" cy="50800"/>
            </a:xfrm>
            <a:custGeom>
              <a:avLst/>
              <a:gdLst/>
              <a:ahLst/>
              <a:cxnLst/>
              <a:rect r="r" b="b" t="t" l="l"/>
              <a:pathLst>
                <a:path h="50800" w="10717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46353" y="0"/>
                  </a:lnTo>
                  <a:cubicBezTo>
                    <a:pt x="1060323" y="0"/>
                    <a:pt x="1071753" y="11430"/>
                    <a:pt x="1071753" y="25400"/>
                  </a:cubicBezTo>
                  <a:cubicBezTo>
                    <a:pt x="1071753" y="39370"/>
                    <a:pt x="1060323" y="50800"/>
                    <a:pt x="10463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7691" y="3966567"/>
            <a:ext cx="602903" cy="602902"/>
            <a:chOff x="0" y="0"/>
            <a:chExt cx="803870" cy="8038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3910" cy="803910"/>
            </a:xfrm>
            <a:custGeom>
              <a:avLst/>
              <a:gdLst/>
              <a:ahLst/>
              <a:cxnLst/>
              <a:rect r="r" b="b" t="t" l="l"/>
              <a:pathLst>
                <a:path h="803910" w="80391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316" y="0"/>
                  </a:lnTo>
                  <a:cubicBezTo>
                    <a:pt x="779907" y="0"/>
                    <a:pt x="803910" y="24003"/>
                    <a:pt x="803910" y="53594"/>
                  </a:cubicBezTo>
                  <a:lnTo>
                    <a:pt x="803910" y="750316"/>
                  </a:lnTo>
                  <a:cubicBezTo>
                    <a:pt x="803910" y="779907"/>
                    <a:pt x="779907" y="803910"/>
                    <a:pt x="750316" y="803910"/>
                  </a:cubicBezTo>
                  <a:lnTo>
                    <a:pt x="53594" y="803910"/>
                  </a:lnTo>
                  <a:cubicBezTo>
                    <a:pt x="24003" y="803910"/>
                    <a:pt x="0" y="779907"/>
                    <a:pt x="0" y="75031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49982" y="4096642"/>
            <a:ext cx="378172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79042" y="4039492"/>
            <a:ext cx="5215979" cy="41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Phase 2: Wearable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79042" y="4479875"/>
            <a:ext cx="791319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Seamless connection with Fitbit, Oura Ring, and Apple Watch devices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02494" y="6288584"/>
            <a:ext cx="803821" cy="38100"/>
            <a:chOff x="0" y="0"/>
            <a:chExt cx="1071762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71753" cy="50800"/>
            </a:xfrm>
            <a:custGeom>
              <a:avLst/>
              <a:gdLst/>
              <a:ahLst/>
              <a:cxnLst/>
              <a:rect r="r" b="b" t="t" l="l"/>
              <a:pathLst>
                <a:path h="50800" w="10717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46353" y="0"/>
                  </a:lnTo>
                  <a:cubicBezTo>
                    <a:pt x="1060323" y="0"/>
                    <a:pt x="1071753" y="11430"/>
                    <a:pt x="1071753" y="25400"/>
                  </a:cubicBezTo>
                  <a:cubicBezTo>
                    <a:pt x="1071753" y="39370"/>
                    <a:pt x="1060323" y="50800"/>
                    <a:pt x="10463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579042" y="6079182"/>
            <a:ext cx="5221337" cy="41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Phase 3: AI Coach + Enterprise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79042" y="6538614"/>
            <a:ext cx="791319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Advanced AI recommendations and corporate wellness program integration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02494" y="8328272"/>
            <a:ext cx="803821" cy="38100"/>
            <a:chOff x="0" y="0"/>
            <a:chExt cx="1071762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1753" cy="50800"/>
            </a:xfrm>
            <a:custGeom>
              <a:avLst/>
              <a:gdLst/>
              <a:ahLst/>
              <a:cxnLst/>
              <a:rect r="r" b="b" t="t" l="l"/>
              <a:pathLst>
                <a:path h="50800" w="1071753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46353" y="0"/>
                  </a:lnTo>
                  <a:cubicBezTo>
                    <a:pt x="1060323" y="0"/>
                    <a:pt x="1071753" y="11430"/>
                    <a:pt x="1071753" y="25400"/>
                  </a:cubicBezTo>
                  <a:cubicBezTo>
                    <a:pt x="1071753" y="39370"/>
                    <a:pt x="1060323" y="50800"/>
                    <a:pt x="10463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7691" y="8045946"/>
            <a:ext cx="602903" cy="602902"/>
            <a:chOff x="0" y="0"/>
            <a:chExt cx="803870" cy="8038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3910" cy="803910"/>
            </a:xfrm>
            <a:custGeom>
              <a:avLst/>
              <a:gdLst/>
              <a:ahLst/>
              <a:cxnLst/>
              <a:rect r="r" b="b" t="t" l="l"/>
              <a:pathLst>
                <a:path h="803910" w="80391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316" y="0"/>
                  </a:lnTo>
                  <a:cubicBezTo>
                    <a:pt x="779907" y="0"/>
                    <a:pt x="803910" y="24003"/>
                    <a:pt x="803910" y="53594"/>
                  </a:cubicBezTo>
                  <a:lnTo>
                    <a:pt x="803910" y="750316"/>
                  </a:lnTo>
                  <a:cubicBezTo>
                    <a:pt x="803910" y="779907"/>
                    <a:pt x="779907" y="803910"/>
                    <a:pt x="750316" y="803910"/>
                  </a:cubicBezTo>
                  <a:lnTo>
                    <a:pt x="53594" y="803910"/>
                  </a:lnTo>
                  <a:cubicBezTo>
                    <a:pt x="24003" y="803910"/>
                    <a:pt x="0" y="779907"/>
                    <a:pt x="0" y="75031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049982" y="8149010"/>
            <a:ext cx="378172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79042" y="8118873"/>
            <a:ext cx="5403502" cy="41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Phase 4: Healthcare Expansion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79042" y="8560445"/>
            <a:ext cx="791319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Clinical partnerships and smart home automation for optimal sleep environments. Live one-on-one sessions with fitness experts.</a:t>
            </a:r>
          </a:p>
        </p:txBody>
      </p:sp>
      <p:sp>
        <p:nvSpPr>
          <p:cNvPr name="AutoShape 35" id="35"/>
          <p:cNvSpPr/>
          <p:nvPr/>
        </p:nvSpPr>
        <p:spPr>
          <a:xfrm flipH="true">
            <a:off x="1253811" y="4613225"/>
            <a:ext cx="90915" cy="1457995"/>
          </a:xfrm>
          <a:prstGeom prst="line">
            <a:avLst/>
          </a:prstGeom>
          <a:ln cap="flat" w="38100">
            <a:solidFill>
              <a:srgbClr val="FFFFFF">
                <a:alpha val="1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937691" y="6006256"/>
            <a:ext cx="602903" cy="602902"/>
            <a:chOff x="0" y="0"/>
            <a:chExt cx="803870" cy="8038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3910" cy="803910"/>
            </a:xfrm>
            <a:custGeom>
              <a:avLst/>
              <a:gdLst/>
              <a:ahLst/>
              <a:cxnLst/>
              <a:rect r="r" b="b" t="t" l="l"/>
              <a:pathLst>
                <a:path h="803910" w="803910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316" y="0"/>
                  </a:lnTo>
                  <a:cubicBezTo>
                    <a:pt x="779907" y="0"/>
                    <a:pt x="803910" y="24003"/>
                    <a:pt x="803910" y="53594"/>
                  </a:cubicBezTo>
                  <a:lnTo>
                    <a:pt x="803910" y="750316"/>
                  </a:lnTo>
                  <a:cubicBezTo>
                    <a:pt x="803910" y="779907"/>
                    <a:pt x="779907" y="803910"/>
                    <a:pt x="750316" y="803910"/>
                  </a:cubicBezTo>
                  <a:lnTo>
                    <a:pt x="53594" y="803910"/>
                  </a:lnTo>
                  <a:cubicBezTo>
                    <a:pt x="24003" y="803910"/>
                    <a:pt x="0" y="779907"/>
                    <a:pt x="0" y="75031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049982" y="6109320"/>
            <a:ext cx="378172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AutoShape 39" id="39"/>
          <p:cNvSpPr/>
          <p:nvPr/>
        </p:nvSpPr>
        <p:spPr>
          <a:xfrm flipH="true">
            <a:off x="1239142" y="6445710"/>
            <a:ext cx="0" cy="1600236"/>
          </a:xfrm>
          <a:prstGeom prst="line">
            <a:avLst/>
          </a:prstGeom>
          <a:ln cap="flat" w="38100">
            <a:solidFill>
              <a:srgbClr val="FFFFFF">
                <a:alpha val="1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86106" y="4913304"/>
            <a:ext cx="5309444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Join us in revolutionizing circadian health through innovative technology and personalized wellness solutions.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6647260"/>
            <a:ext cx="5309444" cy="202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0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Project Leads:</a:t>
            </a:r>
            <a:r>
              <a:rPr lang="en-US" sz="20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Pannagashree Alur</a:t>
            </a:r>
          </a:p>
          <a:p>
            <a:pPr algn="l">
              <a:lnSpc>
                <a:spcPts val="3262"/>
              </a:lnSpc>
            </a:pPr>
            <a:r>
              <a:rPr lang="en-US" sz="20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                        Sayoneel Dutta</a:t>
            </a:r>
          </a:p>
          <a:p>
            <a:pPr algn="l">
              <a:lnSpc>
                <a:spcPts val="3262"/>
              </a:lnSpc>
            </a:pPr>
            <a:r>
              <a:rPr lang="en-US" sz="20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                        Kushagra Kesharwani</a:t>
            </a:r>
          </a:p>
          <a:p>
            <a:pPr algn="l">
              <a:lnSpc>
                <a:spcPts val="3262"/>
              </a:lnSpc>
            </a:pPr>
          </a:p>
          <a:p>
            <a:pPr algn="l">
              <a:lnSpc>
                <a:spcPts val="3263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2978486" y="6463944"/>
            <a:ext cx="0" cy="1390963"/>
          </a:xfrm>
          <a:prstGeom prst="line">
            <a:avLst/>
          </a:prstGeom>
          <a:ln cap="flat" w="38100">
            <a:solidFill>
              <a:srgbClr val="FFFFFF">
                <a:alpha val="42745"/>
              </a:srgbClr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832211" y="3471046"/>
            <a:ext cx="726678" cy="729330"/>
          </a:xfrm>
          <a:custGeom>
            <a:avLst/>
            <a:gdLst/>
            <a:ahLst/>
            <a:cxnLst/>
            <a:rect r="r" b="b" t="t" l="l"/>
            <a:pathLst>
              <a:path h="729330" w="726678">
                <a:moveTo>
                  <a:pt x="0" y="0"/>
                </a:moveTo>
                <a:lnTo>
                  <a:pt x="726677" y="0"/>
                </a:lnTo>
                <a:lnTo>
                  <a:pt x="726677" y="729330"/>
                </a:lnTo>
                <a:lnTo>
                  <a:pt x="0" y="72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05155" y="1107430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Ready to Sync Your Success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5155" y="3634382"/>
            <a:ext cx="5309444" cy="109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3312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Connect With 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5550" y="6637735"/>
            <a:ext cx="5309444" cy="116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19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Contact: </a:t>
            </a:r>
            <a:r>
              <a:rPr lang="en-US" sz="19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pannaga.alur@gmail.com</a:t>
            </a:r>
          </a:p>
          <a:p>
            <a:pPr algn="l">
              <a:lnSpc>
                <a:spcPts val="3100"/>
              </a:lnSpc>
            </a:pPr>
            <a:r>
              <a:rPr lang="en-US" sz="19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</a:t>
            </a:r>
            <a:r>
              <a:rPr lang="en-US" sz="19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sayoneeldutta1@gmail.com</a:t>
            </a:r>
          </a:p>
          <a:p>
            <a:pPr algn="l">
              <a:lnSpc>
                <a:spcPts val="3101"/>
              </a:lnSpc>
            </a:pPr>
            <a:r>
              <a:rPr lang="en-US" sz="19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              kesharwani.kushagra@gmail.com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8279" y="8077277"/>
            <a:ext cx="5309444" cy="148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18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GitHub:</a:t>
            </a: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https://github.com/Pannaga_004</a:t>
            </a:r>
          </a:p>
          <a:p>
            <a:pPr algn="l">
              <a:lnSpc>
                <a:spcPts val="2938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            https://github.com/Sayoneel</a:t>
            </a:r>
          </a:p>
          <a:p>
            <a:pPr algn="l">
              <a:lnSpc>
                <a:spcPts val="2938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            https://github.com/Kushagra026</a:t>
            </a:r>
          </a:p>
          <a:p>
            <a:pPr algn="l">
              <a:lnSpc>
                <a:spcPts val="2939"/>
              </a:lnSpc>
            </a:pPr>
            <a:r>
              <a:rPr lang="en-US" sz="1812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H="true">
            <a:off x="7968275" y="8007307"/>
            <a:ext cx="10319725" cy="0"/>
          </a:xfrm>
          <a:prstGeom prst="line">
            <a:avLst/>
          </a:prstGeom>
          <a:ln cap="flat" w="38100">
            <a:solidFill>
              <a:srgbClr val="FFFFFF">
                <a:alpha val="42745"/>
              </a:srgbClr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740200"/>
            <a:chOff x="0" y="0"/>
            <a:chExt cx="24384000" cy="498693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986909"/>
            </a:xfrm>
            <a:custGeom>
              <a:avLst/>
              <a:gdLst/>
              <a:ahLst/>
              <a:cxnLst/>
              <a:rect r="r" b="b" t="t" l="l"/>
              <a:pathLst>
                <a:path h="49869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1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4627960"/>
            <a:ext cx="7627441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Silent Epidemic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49044" y="5966221"/>
            <a:ext cx="7389911" cy="75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4375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Circadian Misalignment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47155" y="7166670"/>
            <a:ext cx="5198417" cy="2175272"/>
            <a:chOff x="0" y="0"/>
            <a:chExt cx="6931223" cy="29003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1152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6299" y="742771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1+ Billion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99" y="7970936"/>
            <a:ext cx="4600129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People struggle with disrupted sleep-wake cycles worldwide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4716" y="7166670"/>
            <a:ext cx="5198417" cy="2175272"/>
            <a:chOff x="0" y="0"/>
            <a:chExt cx="6931223" cy="2900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31152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43861" y="742771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Modern Causes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3861" y="7970936"/>
            <a:ext cx="4600129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Blue light screens, irregular schedules, artificial lighting, jet lag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42279" y="7166670"/>
            <a:ext cx="5198566" cy="2175272"/>
            <a:chOff x="0" y="0"/>
            <a:chExt cx="6931422" cy="29003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31406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406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589" y="0"/>
                  </a:lnTo>
                  <a:cubicBezTo>
                    <a:pt x="6904609" y="0"/>
                    <a:pt x="6931406" y="26797"/>
                    <a:pt x="6931406" y="59817"/>
                  </a:cubicBezTo>
                  <a:lnTo>
                    <a:pt x="6931406" y="2840482"/>
                  </a:lnTo>
                  <a:cubicBezTo>
                    <a:pt x="6931406" y="2873502"/>
                    <a:pt x="6904609" y="2900299"/>
                    <a:pt x="6871589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1424" y="742771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Serious Effects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1424" y="7970936"/>
            <a:ext cx="4600277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Chronic fatigue, poor focus, increased mental health risks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065759"/>
            <a:ext cx="12958465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Why Students &amp; Workers Struggle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712690"/>
            <a:ext cx="8120211" cy="56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3312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The Academic &amp; Professional Crisis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3463529"/>
            <a:ext cx="9424244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Irregular class schedules and work demands destroy natural circadian rhythms, leading to a cascade of problems that impact performance and wellbeing.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5283399"/>
            <a:ext cx="9424244" cy="1645593"/>
            <a:chOff x="0" y="0"/>
            <a:chExt cx="12565658" cy="21941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12565658" cy="752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Sleep deprivation linked to 20% lower academic performance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3575"/>
              <a:ext cx="12565658" cy="752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Irregular sleep schedules increase stress hormones by 40%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41450"/>
              <a:ext cx="12565658" cy="752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8754" indent="-174377" lvl="1">
                <a:lnSpc>
                  <a:spcPts val="3750"/>
                </a:lnSpc>
                <a:buFont typeface="Arial"/>
                <a:buChar char="•"/>
              </a:pPr>
              <a:r>
                <a:rPr lang="en-US" sz="2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No affordable, personalized solutions exist for rhythm optimization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210776" y="2788146"/>
            <a:ext cx="6039445" cy="6039445"/>
            <a:chOff x="0" y="0"/>
            <a:chExt cx="8052593" cy="805259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8052562" cy="8052562"/>
            </a:xfrm>
            <a:custGeom>
              <a:avLst/>
              <a:gdLst/>
              <a:ahLst/>
              <a:cxnLst/>
              <a:rect r="r" b="b" t="t" l="l"/>
              <a:pathLst>
                <a:path h="8052562" w="8052562">
                  <a:moveTo>
                    <a:pt x="0" y="0"/>
                  </a:moveTo>
                  <a:lnTo>
                    <a:pt x="8052562" y="0"/>
                  </a:lnTo>
                  <a:lnTo>
                    <a:pt x="8052562" y="8052562"/>
                  </a:lnTo>
                  <a:lnTo>
                    <a:pt x="0" y="8052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75091" y="985986"/>
            <a:ext cx="6837909" cy="90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ChronoSync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8048" y="2286149"/>
            <a:ext cx="7809905" cy="72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Your AI Body Clock Coach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875091" y="3444031"/>
            <a:ext cx="726430" cy="726430"/>
            <a:chOff x="0" y="0"/>
            <a:chExt cx="968573" cy="96857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68629" cy="968629"/>
            </a:xfrm>
            <a:custGeom>
              <a:avLst/>
              <a:gdLst/>
              <a:ahLst/>
              <a:cxnLst/>
              <a:rect r="r" b="b" t="t" l="l"/>
              <a:pathLst>
                <a:path h="968629" w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5" b="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964662" y="3587949"/>
            <a:ext cx="3418880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Daily CRS Score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4662" y="4113311"/>
            <a:ext cx="8306246" cy="103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Circadian Rhythm Score tracks your alignment with natural sleep-wake patterns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875091" y="5729139"/>
            <a:ext cx="726430" cy="726430"/>
            <a:chOff x="0" y="0"/>
            <a:chExt cx="968573" cy="96857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68629" cy="968629"/>
            </a:xfrm>
            <a:custGeom>
              <a:avLst/>
              <a:gdLst/>
              <a:ahLst/>
              <a:cxnLst/>
              <a:rect r="r" b="b" t="t" l="l"/>
              <a:pathLst>
                <a:path h="968629" w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5" b="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64663" y="5873055"/>
            <a:ext cx="4876205" cy="43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Real-Time </a:t>
            </a: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64662" y="6398419"/>
            <a:ext cx="8306246" cy="103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Personalized daily actions to optimize your circadian health and energy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875091" y="8014246"/>
            <a:ext cx="726430" cy="726430"/>
            <a:chOff x="0" y="0"/>
            <a:chExt cx="968573" cy="96857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968629" cy="968629"/>
            </a:xfrm>
            <a:custGeom>
              <a:avLst/>
              <a:gdLst/>
              <a:ahLst/>
              <a:cxnLst/>
              <a:rect r="r" b="b" t="t" l="l"/>
              <a:pathLst>
                <a:path h="968629" w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5" b="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964662" y="8158163"/>
            <a:ext cx="3801964" cy="4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Location Awareness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64662" y="8683526"/>
            <a:ext cx="8306246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Real-time sunrise/sunset data for optimal light exposure timing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545877"/>
            <a:ext cx="9425285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How ChronoSync Works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7155" y="3081486"/>
            <a:ext cx="3767881" cy="2328714"/>
            <a:chOff x="0" y="0"/>
            <a:chExt cx="5023842" cy="310495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023866" cy="3104896"/>
            </a:xfrm>
            <a:custGeom>
              <a:avLst/>
              <a:gdLst/>
              <a:ahLst/>
              <a:cxnLst/>
              <a:rect r="r" b="b" t="t" l="l"/>
              <a:pathLst>
                <a:path h="3104896" w="5023866">
                  <a:moveTo>
                    <a:pt x="0" y="0"/>
                  </a:moveTo>
                  <a:lnTo>
                    <a:pt x="5023866" y="0"/>
                  </a:lnTo>
                  <a:lnTo>
                    <a:pt x="5023866" y="3104896"/>
                  </a:lnTo>
                  <a:lnTo>
                    <a:pt x="0" y="3104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2" t="0" r="-152" b="-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47155" y="567124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6214467"/>
            <a:ext cx="3767881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Input sleep patterns, caffeine intake, screen time, and mood levels into the app.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189041" y="3081486"/>
            <a:ext cx="3767881" cy="2328714"/>
            <a:chOff x="0" y="0"/>
            <a:chExt cx="5023842" cy="310495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023866" cy="3104896"/>
            </a:xfrm>
            <a:custGeom>
              <a:avLst/>
              <a:gdLst/>
              <a:ahLst/>
              <a:cxnLst/>
              <a:rect r="r" b="b" t="t" l="l"/>
              <a:pathLst>
                <a:path h="3104896" w="5023866">
                  <a:moveTo>
                    <a:pt x="0" y="0"/>
                  </a:moveTo>
                  <a:lnTo>
                    <a:pt x="5023866" y="0"/>
                  </a:lnTo>
                  <a:lnTo>
                    <a:pt x="5023866" y="3104896"/>
                  </a:lnTo>
                  <a:lnTo>
                    <a:pt x="0" y="3104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2" t="0" r="-152" b="-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89041" y="5671245"/>
            <a:ext cx="3767881" cy="9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Environmental Sync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89041" y="6214467"/>
            <a:ext cx="3767881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The system fetches precise sunrise/sunset times for your location via Weather API.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30929" y="3081486"/>
            <a:ext cx="3767881" cy="2328714"/>
            <a:chOff x="0" y="0"/>
            <a:chExt cx="5023842" cy="310495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5023866" cy="3104896"/>
            </a:xfrm>
            <a:custGeom>
              <a:avLst/>
              <a:gdLst/>
              <a:ahLst/>
              <a:cxnLst/>
              <a:rect r="r" b="b" t="t" l="l"/>
              <a:pathLst>
                <a:path h="3104896" w="5023866">
                  <a:moveTo>
                    <a:pt x="0" y="0"/>
                  </a:moveTo>
                  <a:lnTo>
                    <a:pt x="5023866" y="0"/>
                  </a:lnTo>
                  <a:lnTo>
                    <a:pt x="5023866" y="3104896"/>
                  </a:lnTo>
                  <a:lnTo>
                    <a:pt x="0" y="3104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1" t="0" r="-15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30929" y="567124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AI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0929" y="6214467"/>
            <a:ext cx="3767881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Our AI engine calculates your personalized circadian rhythm alignment score.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472815" y="3081486"/>
            <a:ext cx="3768030" cy="2328714"/>
            <a:chOff x="0" y="0"/>
            <a:chExt cx="5024040" cy="310495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023993" cy="3104896"/>
            </a:xfrm>
            <a:custGeom>
              <a:avLst/>
              <a:gdLst/>
              <a:ahLst/>
              <a:cxnLst/>
              <a:rect r="r" b="b" t="t" l="l"/>
              <a:pathLst>
                <a:path h="3104896" w="5023993">
                  <a:moveTo>
                    <a:pt x="0" y="0"/>
                  </a:moveTo>
                  <a:lnTo>
                    <a:pt x="5023993" y="0"/>
                  </a:lnTo>
                  <a:lnTo>
                    <a:pt x="5023993" y="3104896"/>
                  </a:lnTo>
                  <a:lnTo>
                    <a:pt x="0" y="3104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0" t="0" r="-151" b="-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472815" y="567124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Visual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72815" y="6214467"/>
            <a:ext cx="3768030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An interactive dashboard provides clear trends and actionable recommendations.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894260"/>
            <a:chOff x="0" y="0"/>
            <a:chExt cx="24384000" cy="385901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859022"/>
            </a:xfrm>
            <a:custGeom>
              <a:avLst/>
              <a:gdLst/>
              <a:ahLst/>
              <a:cxnLst/>
              <a:rect r="r" b="b" t="t" l="l"/>
              <a:pathLst>
                <a:path h="38590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59022"/>
                  </a:lnTo>
                  <a:lnTo>
                    <a:pt x="0" y="3859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" r="0" b="-2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10369" y="3492848"/>
            <a:ext cx="6994177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Built With Modern Tech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6081" y="4544914"/>
            <a:ext cx="8246417" cy="2463254"/>
            <a:chOff x="0" y="0"/>
            <a:chExt cx="10995223" cy="32843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0957179" cy="3246247"/>
            </a:xfrm>
            <a:custGeom>
              <a:avLst/>
              <a:gdLst/>
              <a:ahLst/>
              <a:cxnLst/>
              <a:rect r="r" b="b" t="t" l="l"/>
              <a:pathLst>
                <a:path h="3246247" w="10957179">
                  <a:moveTo>
                    <a:pt x="0" y="46355"/>
                  </a:moveTo>
                  <a:cubicBezTo>
                    <a:pt x="0" y="20701"/>
                    <a:pt x="20955" y="0"/>
                    <a:pt x="46736" y="0"/>
                  </a:cubicBezTo>
                  <a:lnTo>
                    <a:pt x="10910443" y="0"/>
                  </a:lnTo>
                  <a:cubicBezTo>
                    <a:pt x="10936225" y="0"/>
                    <a:pt x="10957179" y="20701"/>
                    <a:pt x="10957179" y="46355"/>
                  </a:cubicBezTo>
                  <a:lnTo>
                    <a:pt x="10957179" y="3199892"/>
                  </a:lnTo>
                  <a:cubicBezTo>
                    <a:pt x="10957179" y="3225419"/>
                    <a:pt x="10936225" y="3246247"/>
                    <a:pt x="10910443" y="3246247"/>
                  </a:cubicBezTo>
                  <a:lnTo>
                    <a:pt x="46736" y="3246247"/>
                  </a:lnTo>
                  <a:cubicBezTo>
                    <a:pt x="20955" y="3246247"/>
                    <a:pt x="0" y="3225546"/>
                    <a:pt x="0" y="3199892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95279" cy="3284347"/>
            </a:xfrm>
            <a:custGeom>
              <a:avLst/>
              <a:gdLst/>
              <a:ahLst/>
              <a:cxnLst/>
              <a:rect r="r" b="b" t="t" l="l"/>
              <a:pathLst>
                <a:path h="3284347" w="10995279">
                  <a:moveTo>
                    <a:pt x="0" y="65405"/>
                  </a:moveTo>
                  <a:cubicBezTo>
                    <a:pt x="0" y="29083"/>
                    <a:pt x="29591" y="0"/>
                    <a:pt x="65786" y="0"/>
                  </a:cubicBezTo>
                  <a:lnTo>
                    <a:pt x="10929493" y="0"/>
                  </a:lnTo>
                  <a:lnTo>
                    <a:pt x="10929493" y="19050"/>
                  </a:lnTo>
                  <a:lnTo>
                    <a:pt x="10929493" y="0"/>
                  </a:lnTo>
                  <a:cubicBezTo>
                    <a:pt x="10965688" y="0"/>
                    <a:pt x="10995279" y="29083"/>
                    <a:pt x="10995279" y="65405"/>
                  </a:cubicBezTo>
                  <a:lnTo>
                    <a:pt x="10976229" y="65405"/>
                  </a:lnTo>
                  <a:lnTo>
                    <a:pt x="10995279" y="65405"/>
                  </a:lnTo>
                  <a:lnTo>
                    <a:pt x="10995279" y="3218942"/>
                  </a:lnTo>
                  <a:lnTo>
                    <a:pt x="10976229" y="3218942"/>
                  </a:lnTo>
                  <a:lnTo>
                    <a:pt x="10995279" y="3218942"/>
                  </a:lnTo>
                  <a:cubicBezTo>
                    <a:pt x="10995279" y="3255137"/>
                    <a:pt x="10965688" y="3284347"/>
                    <a:pt x="10929493" y="3284347"/>
                  </a:cubicBezTo>
                  <a:lnTo>
                    <a:pt x="10929493" y="3265297"/>
                  </a:lnTo>
                  <a:lnTo>
                    <a:pt x="10929493" y="3284347"/>
                  </a:lnTo>
                  <a:lnTo>
                    <a:pt x="65786" y="3284347"/>
                  </a:lnTo>
                  <a:lnTo>
                    <a:pt x="65786" y="3265297"/>
                  </a:lnTo>
                  <a:lnTo>
                    <a:pt x="65786" y="3284347"/>
                  </a:lnTo>
                  <a:cubicBezTo>
                    <a:pt x="29591" y="3284347"/>
                    <a:pt x="0" y="3255264"/>
                    <a:pt x="0" y="3218942"/>
                  </a:cubicBezTo>
                  <a:lnTo>
                    <a:pt x="0" y="65405"/>
                  </a:lnTo>
                  <a:lnTo>
                    <a:pt x="19050" y="65405"/>
                  </a:lnTo>
                  <a:lnTo>
                    <a:pt x="0" y="65405"/>
                  </a:lnTo>
                  <a:moveTo>
                    <a:pt x="38100" y="65405"/>
                  </a:moveTo>
                  <a:lnTo>
                    <a:pt x="38100" y="3218942"/>
                  </a:lnTo>
                  <a:lnTo>
                    <a:pt x="19050" y="3218942"/>
                  </a:lnTo>
                  <a:lnTo>
                    <a:pt x="38100" y="3218942"/>
                  </a:lnTo>
                  <a:cubicBezTo>
                    <a:pt x="38100" y="3233801"/>
                    <a:pt x="50292" y="3246247"/>
                    <a:pt x="65786" y="3246247"/>
                  </a:cubicBezTo>
                  <a:lnTo>
                    <a:pt x="10929493" y="3246247"/>
                  </a:lnTo>
                  <a:cubicBezTo>
                    <a:pt x="10944861" y="3246247"/>
                    <a:pt x="10957179" y="3233928"/>
                    <a:pt x="10957179" y="3218942"/>
                  </a:cubicBezTo>
                  <a:lnTo>
                    <a:pt x="10957179" y="65405"/>
                  </a:lnTo>
                  <a:cubicBezTo>
                    <a:pt x="10957179" y="50546"/>
                    <a:pt x="10944987" y="38100"/>
                    <a:pt x="10929493" y="38100"/>
                  </a:cubicBezTo>
                  <a:lnTo>
                    <a:pt x="65786" y="38100"/>
                  </a:lnTo>
                  <a:lnTo>
                    <a:pt x="65786" y="19050"/>
                  </a:lnTo>
                  <a:lnTo>
                    <a:pt x="65786" y="38100"/>
                  </a:lnTo>
                  <a:cubicBezTo>
                    <a:pt x="50292" y="38100"/>
                    <a:pt x="38100" y="50419"/>
                    <a:pt x="38100" y="65405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8944" y="4587776"/>
            <a:ext cx="8160692" cy="694581"/>
            <a:chOff x="0" y="0"/>
            <a:chExt cx="10880923" cy="9261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80978" cy="926211"/>
            </a:xfrm>
            <a:custGeom>
              <a:avLst/>
              <a:gdLst/>
              <a:ahLst/>
              <a:cxnLst/>
              <a:rect r="r" b="b" t="t" l="l"/>
              <a:pathLst>
                <a:path h="926211" w="10880978">
                  <a:moveTo>
                    <a:pt x="0" y="635"/>
                  </a:moveTo>
                  <a:cubicBezTo>
                    <a:pt x="0" y="254"/>
                    <a:pt x="254" y="0"/>
                    <a:pt x="635" y="0"/>
                  </a:cubicBezTo>
                  <a:lnTo>
                    <a:pt x="10880344" y="0"/>
                  </a:lnTo>
                  <a:cubicBezTo>
                    <a:pt x="10880725" y="0"/>
                    <a:pt x="10880978" y="254"/>
                    <a:pt x="10880978" y="635"/>
                  </a:cubicBezTo>
                  <a:lnTo>
                    <a:pt x="10880978" y="925576"/>
                  </a:lnTo>
                  <a:cubicBezTo>
                    <a:pt x="10880978" y="925957"/>
                    <a:pt x="10880725" y="926211"/>
                    <a:pt x="10880344" y="926211"/>
                  </a:cubicBezTo>
                  <a:lnTo>
                    <a:pt x="635" y="926211"/>
                  </a:lnTo>
                  <a:cubicBezTo>
                    <a:pt x="254" y="926211"/>
                    <a:pt x="0" y="925957"/>
                    <a:pt x="0" y="92557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45682" y="4756100"/>
            <a:ext cx="347216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0372" y="5494735"/>
            <a:ext cx="2724001" cy="35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Frontend Stack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0372" y="5907286"/>
            <a:ext cx="7697838" cy="8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Next.js + TypeScript + TailwindCSS for responsive, type-safe user interfaces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45352" y="4544914"/>
            <a:ext cx="8246566" cy="2463254"/>
            <a:chOff x="0" y="0"/>
            <a:chExt cx="10995422" cy="32843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957306" cy="3246247"/>
            </a:xfrm>
            <a:custGeom>
              <a:avLst/>
              <a:gdLst/>
              <a:ahLst/>
              <a:cxnLst/>
              <a:rect r="r" b="b" t="t" l="l"/>
              <a:pathLst>
                <a:path h="3246247" w="10957306">
                  <a:moveTo>
                    <a:pt x="0" y="46355"/>
                  </a:moveTo>
                  <a:cubicBezTo>
                    <a:pt x="0" y="20701"/>
                    <a:pt x="20955" y="0"/>
                    <a:pt x="46736" y="0"/>
                  </a:cubicBezTo>
                  <a:lnTo>
                    <a:pt x="10910570" y="0"/>
                  </a:lnTo>
                  <a:cubicBezTo>
                    <a:pt x="10936351" y="0"/>
                    <a:pt x="10957306" y="20701"/>
                    <a:pt x="10957306" y="46355"/>
                  </a:cubicBezTo>
                  <a:lnTo>
                    <a:pt x="10957306" y="3199892"/>
                  </a:lnTo>
                  <a:cubicBezTo>
                    <a:pt x="10957306" y="3225419"/>
                    <a:pt x="10936351" y="3246247"/>
                    <a:pt x="10910570" y="3246247"/>
                  </a:cubicBezTo>
                  <a:lnTo>
                    <a:pt x="46736" y="3246247"/>
                  </a:lnTo>
                  <a:cubicBezTo>
                    <a:pt x="20955" y="3246247"/>
                    <a:pt x="0" y="3225546"/>
                    <a:pt x="0" y="3199892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95406" cy="3284347"/>
            </a:xfrm>
            <a:custGeom>
              <a:avLst/>
              <a:gdLst/>
              <a:ahLst/>
              <a:cxnLst/>
              <a:rect r="r" b="b" t="t" l="l"/>
              <a:pathLst>
                <a:path h="3284347" w="10995406">
                  <a:moveTo>
                    <a:pt x="0" y="65405"/>
                  </a:moveTo>
                  <a:cubicBezTo>
                    <a:pt x="0" y="29083"/>
                    <a:pt x="29591" y="0"/>
                    <a:pt x="65786" y="0"/>
                  </a:cubicBezTo>
                  <a:lnTo>
                    <a:pt x="10929620" y="0"/>
                  </a:lnTo>
                  <a:lnTo>
                    <a:pt x="10929620" y="19050"/>
                  </a:lnTo>
                  <a:lnTo>
                    <a:pt x="10929620" y="0"/>
                  </a:lnTo>
                  <a:cubicBezTo>
                    <a:pt x="10965814" y="0"/>
                    <a:pt x="10995406" y="29083"/>
                    <a:pt x="10995406" y="65405"/>
                  </a:cubicBezTo>
                  <a:lnTo>
                    <a:pt x="10976356" y="65405"/>
                  </a:lnTo>
                  <a:lnTo>
                    <a:pt x="10995406" y="65405"/>
                  </a:lnTo>
                  <a:lnTo>
                    <a:pt x="10995406" y="3218942"/>
                  </a:lnTo>
                  <a:lnTo>
                    <a:pt x="10976356" y="3218942"/>
                  </a:lnTo>
                  <a:lnTo>
                    <a:pt x="10995406" y="3218942"/>
                  </a:lnTo>
                  <a:cubicBezTo>
                    <a:pt x="10995406" y="3255137"/>
                    <a:pt x="10965814" y="3284347"/>
                    <a:pt x="10929620" y="3284347"/>
                  </a:cubicBezTo>
                  <a:lnTo>
                    <a:pt x="10929620" y="3265297"/>
                  </a:lnTo>
                  <a:lnTo>
                    <a:pt x="10929620" y="3284347"/>
                  </a:lnTo>
                  <a:lnTo>
                    <a:pt x="65786" y="3284347"/>
                  </a:lnTo>
                  <a:lnTo>
                    <a:pt x="65786" y="3265297"/>
                  </a:lnTo>
                  <a:lnTo>
                    <a:pt x="65786" y="3284347"/>
                  </a:lnTo>
                  <a:cubicBezTo>
                    <a:pt x="29591" y="3284347"/>
                    <a:pt x="0" y="3255264"/>
                    <a:pt x="0" y="3218942"/>
                  </a:cubicBezTo>
                  <a:lnTo>
                    <a:pt x="0" y="65405"/>
                  </a:lnTo>
                  <a:lnTo>
                    <a:pt x="19050" y="65405"/>
                  </a:lnTo>
                  <a:lnTo>
                    <a:pt x="0" y="65405"/>
                  </a:lnTo>
                  <a:moveTo>
                    <a:pt x="38100" y="65405"/>
                  </a:moveTo>
                  <a:lnTo>
                    <a:pt x="38100" y="3218942"/>
                  </a:lnTo>
                  <a:lnTo>
                    <a:pt x="19050" y="3218942"/>
                  </a:lnTo>
                  <a:lnTo>
                    <a:pt x="38100" y="3218942"/>
                  </a:lnTo>
                  <a:cubicBezTo>
                    <a:pt x="38100" y="3233801"/>
                    <a:pt x="50292" y="3246247"/>
                    <a:pt x="65786" y="3246247"/>
                  </a:cubicBezTo>
                  <a:lnTo>
                    <a:pt x="10929620" y="3246247"/>
                  </a:lnTo>
                  <a:cubicBezTo>
                    <a:pt x="10944987" y="3246247"/>
                    <a:pt x="10957306" y="3233928"/>
                    <a:pt x="10957306" y="3218942"/>
                  </a:cubicBezTo>
                  <a:lnTo>
                    <a:pt x="10957306" y="65405"/>
                  </a:lnTo>
                  <a:cubicBezTo>
                    <a:pt x="10957306" y="50546"/>
                    <a:pt x="10945113" y="38100"/>
                    <a:pt x="10929620" y="38100"/>
                  </a:cubicBezTo>
                  <a:lnTo>
                    <a:pt x="65786" y="38100"/>
                  </a:lnTo>
                  <a:lnTo>
                    <a:pt x="65786" y="19050"/>
                  </a:lnTo>
                  <a:lnTo>
                    <a:pt x="65786" y="38100"/>
                  </a:lnTo>
                  <a:cubicBezTo>
                    <a:pt x="50292" y="38100"/>
                    <a:pt x="38100" y="50419"/>
                    <a:pt x="38100" y="65405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288215" y="4587776"/>
            <a:ext cx="8160841" cy="694581"/>
            <a:chOff x="0" y="0"/>
            <a:chExt cx="10881122" cy="9261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81106" cy="926211"/>
            </a:xfrm>
            <a:custGeom>
              <a:avLst/>
              <a:gdLst/>
              <a:ahLst/>
              <a:cxnLst/>
              <a:rect r="r" b="b" t="t" l="l"/>
              <a:pathLst>
                <a:path h="926211" w="10881106">
                  <a:moveTo>
                    <a:pt x="0" y="635"/>
                  </a:moveTo>
                  <a:cubicBezTo>
                    <a:pt x="0" y="254"/>
                    <a:pt x="254" y="0"/>
                    <a:pt x="635" y="0"/>
                  </a:cubicBezTo>
                  <a:lnTo>
                    <a:pt x="10880471" y="0"/>
                  </a:lnTo>
                  <a:cubicBezTo>
                    <a:pt x="10880852" y="0"/>
                    <a:pt x="10881106" y="254"/>
                    <a:pt x="10881106" y="635"/>
                  </a:cubicBezTo>
                  <a:lnTo>
                    <a:pt x="10881106" y="925576"/>
                  </a:lnTo>
                  <a:cubicBezTo>
                    <a:pt x="10881106" y="925957"/>
                    <a:pt x="10880852" y="926211"/>
                    <a:pt x="10880471" y="926211"/>
                  </a:cubicBezTo>
                  <a:lnTo>
                    <a:pt x="635" y="926211"/>
                  </a:lnTo>
                  <a:cubicBezTo>
                    <a:pt x="254" y="926211"/>
                    <a:pt x="0" y="925957"/>
                    <a:pt x="0" y="92557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194952" y="4756100"/>
            <a:ext cx="347216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9642" y="5494735"/>
            <a:ext cx="2724001" cy="35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Backend Services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9642" y="5907286"/>
            <a:ext cx="7697986" cy="8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Firebase Authentication, Firestore database, and Analytics for scalable data management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6081" y="7211020"/>
            <a:ext cx="8246417" cy="2463254"/>
            <a:chOff x="0" y="0"/>
            <a:chExt cx="10995223" cy="32843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0957179" cy="3246247"/>
            </a:xfrm>
            <a:custGeom>
              <a:avLst/>
              <a:gdLst/>
              <a:ahLst/>
              <a:cxnLst/>
              <a:rect r="r" b="b" t="t" l="l"/>
              <a:pathLst>
                <a:path h="3246247" w="10957179">
                  <a:moveTo>
                    <a:pt x="0" y="46355"/>
                  </a:moveTo>
                  <a:cubicBezTo>
                    <a:pt x="0" y="20701"/>
                    <a:pt x="20955" y="0"/>
                    <a:pt x="46736" y="0"/>
                  </a:cubicBezTo>
                  <a:lnTo>
                    <a:pt x="10910443" y="0"/>
                  </a:lnTo>
                  <a:cubicBezTo>
                    <a:pt x="10936225" y="0"/>
                    <a:pt x="10957179" y="20701"/>
                    <a:pt x="10957179" y="46355"/>
                  </a:cubicBezTo>
                  <a:lnTo>
                    <a:pt x="10957179" y="3199892"/>
                  </a:lnTo>
                  <a:cubicBezTo>
                    <a:pt x="10957179" y="3225419"/>
                    <a:pt x="10936225" y="3246247"/>
                    <a:pt x="10910443" y="3246247"/>
                  </a:cubicBezTo>
                  <a:lnTo>
                    <a:pt x="46736" y="3246247"/>
                  </a:lnTo>
                  <a:cubicBezTo>
                    <a:pt x="20955" y="3246247"/>
                    <a:pt x="0" y="3225546"/>
                    <a:pt x="0" y="3199892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95279" cy="3284347"/>
            </a:xfrm>
            <a:custGeom>
              <a:avLst/>
              <a:gdLst/>
              <a:ahLst/>
              <a:cxnLst/>
              <a:rect r="r" b="b" t="t" l="l"/>
              <a:pathLst>
                <a:path h="3284347" w="10995279">
                  <a:moveTo>
                    <a:pt x="0" y="65405"/>
                  </a:moveTo>
                  <a:cubicBezTo>
                    <a:pt x="0" y="29083"/>
                    <a:pt x="29591" y="0"/>
                    <a:pt x="65786" y="0"/>
                  </a:cubicBezTo>
                  <a:lnTo>
                    <a:pt x="10929493" y="0"/>
                  </a:lnTo>
                  <a:lnTo>
                    <a:pt x="10929493" y="19050"/>
                  </a:lnTo>
                  <a:lnTo>
                    <a:pt x="10929493" y="0"/>
                  </a:lnTo>
                  <a:cubicBezTo>
                    <a:pt x="10965688" y="0"/>
                    <a:pt x="10995279" y="29083"/>
                    <a:pt x="10995279" y="65405"/>
                  </a:cubicBezTo>
                  <a:lnTo>
                    <a:pt x="10976229" y="65405"/>
                  </a:lnTo>
                  <a:lnTo>
                    <a:pt x="10995279" y="65405"/>
                  </a:lnTo>
                  <a:lnTo>
                    <a:pt x="10995279" y="3218942"/>
                  </a:lnTo>
                  <a:lnTo>
                    <a:pt x="10976229" y="3218942"/>
                  </a:lnTo>
                  <a:lnTo>
                    <a:pt x="10995279" y="3218942"/>
                  </a:lnTo>
                  <a:cubicBezTo>
                    <a:pt x="10995279" y="3255137"/>
                    <a:pt x="10965688" y="3284347"/>
                    <a:pt x="10929493" y="3284347"/>
                  </a:cubicBezTo>
                  <a:lnTo>
                    <a:pt x="10929493" y="3265297"/>
                  </a:lnTo>
                  <a:lnTo>
                    <a:pt x="10929493" y="3284347"/>
                  </a:lnTo>
                  <a:lnTo>
                    <a:pt x="65786" y="3284347"/>
                  </a:lnTo>
                  <a:lnTo>
                    <a:pt x="65786" y="3265297"/>
                  </a:lnTo>
                  <a:lnTo>
                    <a:pt x="65786" y="3284347"/>
                  </a:lnTo>
                  <a:cubicBezTo>
                    <a:pt x="29591" y="3284347"/>
                    <a:pt x="0" y="3255264"/>
                    <a:pt x="0" y="3218942"/>
                  </a:cubicBezTo>
                  <a:lnTo>
                    <a:pt x="0" y="65405"/>
                  </a:lnTo>
                  <a:lnTo>
                    <a:pt x="19050" y="65405"/>
                  </a:lnTo>
                  <a:lnTo>
                    <a:pt x="0" y="65405"/>
                  </a:lnTo>
                  <a:moveTo>
                    <a:pt x="38100" y="65405"/>
                  </a:moveTo>
                  <a:lnTo>
                    <a:pt x="38100" y="3218942"/>
                  </a:lnTo>
                  <a:lnTo>
                    <a:pt x="19050" y="3218942"/>
                  </a:lnTo>
                  <a:lnTo>
                    <a:pt x="38100" y="3218942"/>
                  </a:lnTo>
                  <a:cubicBezTo>
                    <a:pt x="38100" y="3233801"/>
                    <a:pt x="50292" y="3246247"/>
                    <a:pt x="65786" y="3246247"/>
                  </a:cubicBezTo>
                  <a:lnTo>
                    <a:pt x="10929493" y="3246247"/>
                  </a:lnTo>
                  <a:cubicBezTo>
                    <a:pt x="10944861" y="3246247"/>
                    <a:pt x="10957179" y="3233928"/>
                    <a:pt x="10957179" y="3218942"/>
                  </a:cubicBezTo>
                  <a:lnTo>
                    <a:pt x="10957179" y="65405"/>
                  </a:lnTo>
                  <a:cubicBezTo>
                    <a:pt x="10957179" y="50546"/>
                    <a:pt x="10944987" y="38100"/>
                    <a:pt x="10929493" y="38100"/>
                  </a:cubicBezTo>
                  <a:lnTo>
                    <a:pt x="65786" y="38100"/>
                  </a:lnTo>
                  <a:lnTo>
                    <a:pt x="65786" y="19050"/>
                  </a:lnTo>
                  <a:lnTo>
                    <a:pt x="65786" y="38100"/>
                  </a:lnTo>
                  <a:cubicBezTo>
                    <a:pt x="50292" y="38100"/>
                    <a:pt x="38100" y="50419"/>
                    <a:pt x="38100" y="65405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38944" y="7253882"/>
            <a:ext cx="8160692" cy="694581"/>
            <a:chOff x="0" y="0"/>
            <a:chExt cx="10880923" cy="9261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80978" cy="926211"/>
            </a:xfrm>
            <a:custGeom>
              <a:avLst/>
              <a:gdLst/>
              <a:ahLst/>
              <a:cxnLst/>
              <a:rect r="r" b="b" t="t" l="l"/>
              <a:pathLst>
                <a:path h="926211" w="10880978">
                  <a:moveTo>
                    <a:pt x="0" y="635"/>
                  </a:moveTo>
                  <a:cubicBezTo>
                    <a:pt x="0" y="254"/>
                    <a:pt x="254" y="0"/>
                    <a:pt x="635" y="0"/>
                  </a:cubicBezTo>
                  <a:lnTo>
                    <a:pt x="10880344" y="0"/>
                  </a:lnTo>
                  <a:cubicBezTo>
                    <a:pt x="10880725" y="0"/>
                    <a:pt x="10880978" y="254"/>
                    <a:pt x="10880978" y="635"/>
                  </a:cubicBezTo>
                  <a:lnTo>
                    <a:pt x="10880978" y="925576"/>
                  </a:lnTo>
                  <a:cubicBezTo>
                    <a:pt x="10880978" y="925957"/>
                    <a:pt x="10880725" y="926211"/>
                    <a:pt x="10880344" y="926211"/>
                  </a:cubicBezTo>
                  <a:lnTo>
                    <a:pt x="635" y="926211"/>
                  </a:lnTo>
                  <a:cubicBezTo>
                    <a:pt x="254" y="926211"/>
                    <a:pt x="0" y="925957"/>
                    <a:pt x="0" y="92557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745682" y="7422208"/>
            <a:ext cx="347216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0372" y="8160841"/>
            <a:ext cx="2724001" cy="35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External APIs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0372" y="8573392"/>
            <a:ext cx="7697838" cy="8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Sunrise-Sunset.org and OpenWeatherMap for accurate environmental data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45352" y="7211020"/>
            <a:ext cx="8246566" cy="2463254"/>
            <a:chOff x="0" y="0"/>
            <a:chExt cx="10995422" cy="32843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19050"/>
              <a:ext cx="10957306" cy="3246247"/>
            </a:xfrm>
            <a:custGeom>
              <a:avLst/>
              <a:gdLst/>
              <a:ahLst/>
              <a:cxnLst/>
              <a:rect r="r" b="b" t="t" l="l"/>
              <a:pathLst>
                <a:path h="3246247" w="10957306">
                  <a:moveTo>
                    <a:pt x="0" y="46355"/>
                  </a:moveTo>
                  <a:cubicBezTo>
                    <a:pt x="0" y="20701"/>
                    <a:pt x="20955" y="0"/>
                    <a:pt x="46736" y="0"/>
                  </a:cubicBezTo>
                  <a:lnTo>
                    <a:pt x="10910570" y="0"/>
                  </a:lnTo>
                  <a:cubicBezTo>
                    <a:pt x="10936351" y="0"/>
                    <a:pt x="10957306" y="20701"/>
                    <a:pt x="10957306" y="46355"/>
                  </a:cubicBezTo>
                  <a:lnTo>
                    <a:pt x="10957306" y="3199892"/>
                  </a:lnTo>
                  <a:cubicBezTo>
                    <a:pt x="10957306" y="3225419"/>
                    <a:pt x="10936351" y="3246247"/>
                    <a:pt x="10910570" y="3246247"/>
                  </a:cubicBezTo>
                  <a:lnTo>
                    <a:pt x="46736" y="3246247"/>
                  </a:lnTo>
                  <a:cubicBezTo>
                    <a:pt x="20955" y="3246247"/>
                    <a:pt x="0" y="3225546"/>
                    <a:pt x="0" y="3199892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995406" cy="3284347"/>
            </a:xfrm>
            <a:custGeom>
              <a:avLst/>
              <a:gdLst/>
              <a:ahLst/>
              <a:cxnLst/>
              <a:rect r="r" b="b" t="t" l="l"/>
              <a:pathLst>
                <a:path h="3284347" w="10995406">
                  <a:moveTo>
                    <a:pt x="0" y="65405"/>
                  </a:moveTo>
                  <a:cubicBezTo>
                    <a:pt x="0" y="29083"/>
                    <a:pt x="29591" y="0"/>
                    <a:pt x="65786" y="0"/>
                  </a:cubicBezTo>
                  <a:lnTo>
                    <a:pt x="10929620" y="0"/>
                  </a:lnTo>
                  <a:lnTo>
                    <a:pt x="10929620" y="19050"/>
                  </a:lnTo>
                  <a:lnTo>
                    <a:pt x="10929620" y="0"/>
                  </a:lnTo>
                  <a:cubicBezTo>
                    <a:pt x="10965814" y="0"/>
                    <a:pt x="10995406" y="29083"/>
                    <a:pt x="10995406" y="65405"/>
                  </a:cubicBezTo>
                  <a:lnTo>
                    <a:pt x="10976356" y="65405"/>
                  </a:lnTo>
                  <a:lnTo>
                    <a:pt x="10995406" y="65405"/>
                  </a:lnTo>
                  <a:lnTo>
                    <a:pt x="10995406" y="3218942"/>
                  </a:lnTo>
                  <a:lnTo>
                    <a:pt x="10976356" y="3218942"/>
                  </a:lnTo>
                  <a:lnTo>
                    <a:pt x="10995406" y="3218942"/>
                  </a:lnTo>
                  <a:cubicBezTo>
                    <a:pt x="10995406" y="3255137"/>
                    <a:pt x="10965814" y="3284347"/>
                    <a:pt x="10929620" y="3284347"/>
                  </a:cubicBezTo>
                  <a:lnTo>
                    <a:pt x="10929620" y="3265297"/>
                  </a:lnTo>
                  <a:lnTo>
                    <a:pt x="10929620" y="3284347"/>
                  </a:lnTo>
                  <a:lnTo>
                    <a:pt x="65786" y="3284347"/>
                  </a:lnTo>
                  <a:lnTo>
                    <a:pt x="65786" y="3265297"/>
                  </a:lnTo>
                  <a:lnTo>
                    <a:pt x="65786" y="3284347"/>
                  </a:lnTo>
                  <a:cubicBezTo>
                    <a:pt x="29591" y="3284347"/>
                    <a:pt x="0" y="3255264"/>
                    <a:pt x="0" y="3218942"/>
                  </a:cubicBezTo>
                  <a:lnTo>
                    <a:pt x="0" y="65405"/>
                  </a:lnTo>
                  <a:lnTo>
                    <a:pt x="19050" y="65405"/>
                  </a:lnTo>
                  <a:lnTo>
                    <a:pt x="0" y="65405"/>
                  </a:lnTo>
                  <a:moveTo>
                    <a:pt x="38100" y="65405"/>
                  </a:moveTo>
                  <a:lnTo>
                    <a:pt x="38100" y="3218942"/>
                  </a:lnTo>
                  <a:lnTo>
                    <a:pt x="19050" y="3218942"/>
                  </a:lnTo>
                  <a:lnTo>
                    <a:pt x="38100" y="3218942"/>
                  </a:lnTo>
                  <a:cubicBezTo>
                    <a:pt x="38100" y="3233801"/>
                    <a:pt x="50292" y="3246247"/>
                    <a:pt x="65786" y="3246247"/>
                  </a:cubicBezTo>
                  <a:lnTo>
                    <a:pt x="10929620" y="3246247"/>
                  </a:lnTo>
                  <a:cubicBezTo>
                    <a:pt x="10944987" y="3246247"/>
                    <a:pt x="10957306" y="3233928"/>
                    <a:pt x="10957306" y="3218942"/>
                  </a:cubicBezTo>
                  <a:lnTo>
                    <a:pt x="10957306" y="65405"/>
                  </a:lnTo>
                  <a:cubicBezTo>
                    <a:pt x="10957306" y="50546"/>
                    <a:pt x="10945113" y="38100"/>
                    <a:pt x="10929620" y="38100"/>
                  </a:cubicBezTo>
                  <a:lnTo>
                    <a:pt x="65786" y="38100"/>
                  </a:lnTo>
                  <a:lnTo>
                    <a:pt x="65786" y="19050"/>
                  </a:lnTo>
                  <a:lnTo>
                    <a:pt x="65786" y="38100"/>
                  </a:lnTo>
                  <a:cubicBezTo>
                    <a:pt x="50292" y="38100"/>
                    <a:pt x="38100" y="50419"/>
                    <a:pt x="38100" y="65405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288215" y="7253882"/>
            <a:ext cx="8160841" cy="694581"/>
            <a:chOff x="0" y="0"/>
            <a:chExt cx="10881122" cy="9261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81106" cy="926211"/>
            </a:xfrm>
            <a:custGeom>
              <a:avLst/>
              <a:gdLst/>
              <a:ahLst/>
              <a:cxnLst/>
              <a:rect r="r" b="b" t="t" l="l"/>
              <a:pathLst>
                <a:path h="926211" w="10881106">
                  <a:moveTo>
                    <a:pt x="0" y="635"/>
                  </a:moveTo>
                  <a:cubicBezTo>
                    <a:pt x="0" y="254"/>
                    <a:pt x="254" y="0"/>
                    <a:pt x="635" y="0"/>
                  </a:cubicBezTo>
                  <a:lnTo>
                    <a:pt x="10880471" y="0"/>
                  </a:lnTo>
                  <a:cubicBezTo>
                    <a:pt x="10880852" y="0"/>
                    <a:pt x="10881106" y="254"/>
                    <a:pt x="10881106" y="635"/>
                  </a:cubicBezTo>
                  <a:lnTo>
                    <a:pt x="10881106" y="925576"/>
                  </a:lnTo>
                  <a:cubicBezTo>
                    <a:pt x="10881106" y="925957"/>
                    <a:pt x="10880852" y="926211"/>
                    <a:pt x="10880471" y="926211"/>
                  </a:cubicBezTo>
                  <a:lnTo>
                    <a:pt x="635" y="926211"/>
                  </a:lnTo>
                  <a:cubicBezTo>
                    <a:pt x="254" y="926211"/>
                    <a:pt x="0" y="925957"/>
                    <a:pt x="0" y="925576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194952" y="7422208"/>
            <a:ext cx="347216" cy="39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19642" y="8160841"/>
            <a:ext cx="2724001" cy="35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19642" y="8573392"/>
            <a:ext cx="7697986" cy="45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Chart.js and Recharts for interactive circadian rhythm tracking displays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75180" y="811572"/>
            <a:ext cx="4737492" cy="71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9"/>
              </a:lnSpc>
            </a:pPr>
            <a:r>
              <a:rPr lang="en-US" sz="44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Demo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9841" y="1905369"/>
            <a:ext cx="2728169" cy="32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b="true" sz="1987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3-Minute User Journey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42404" y="3065859"/>
            <a:ext cx="4155430" cy="4155430"/>
            <a:chOff x="0" y="0"/>
            <a:chExt cx="5540573" cy="554057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5540629" cy="5540629"/>
            </a:xfrm>
            <a:custGeom>
              <a:avLst/>
              <a:gdLst/>
              <a:ahLst/>
              <a:cxnLst/>
              <a:rect r="r" b="b" t="t" l="l"/>
              <a:pathLst>
                <a:path h="5540629" w="5540629">
                  <a:moveTo>
                    <a:pt x="0" y="0"/>
                  </a:moveTo>
                  <a:lnTo>
                    <a:pt x="5540629" y="0"/>
                  </a:lnTo>
                  <a:lnTo>
                    <a:pt x="5540629" y="5540629"/>
                  </a:lnTo>
                  <a:lnTo>
                    <a:pt x="0" y="554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42404" y="7389583"/>
            <a:ext cx="2638127" cy="2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5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Onboarding &amp; Assessment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404" y="7644106"/>
            <a:ext cx="4155430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User completes chronotype quiz, identified as "Night Owl" profile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910509" y="3065711"/>
            <a:ext cx="4155579" cy="4155579"/>
            <a:chOff x="0" y="0"/>
            <a:chExt cx="5540772" cy="554077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891459" y="7389583"/>
            <a:ext cx="1823442" cy="2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5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Location Setup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91459" y="7644106"/>
            <a:ext cx="4155579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Enters Delhi location → System displays Sunrise 6:15 AM, Sunset 7:40 PM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281889" y="3065859"/>
            <a:ext cx="4155579" cy="4155579"/>
            <a:chOff x="0" y="0"/>
            <a:chExt cx="5540772" cy="5540772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240664" y="7389583"/>
            <a:ext cx="1823442" cy="2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5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Initial Score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0664" y="7644106"/>
            <a:ext cx="4155579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Dashboard loads showing Circadian Rhythm Score of 42/100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589868" y="3065859"/>
            <a:ext cx="4155579" cy="4155579"/>
            <a:chOff x="0" y="0"/>
            <a:chExt cx="5540772" cy="5540772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589868" y="7389583"/>
            <a:ext cx="1843534" cy="26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5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Data Input Impact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89868" y="7644106"/>
            <a:ext cx="4155579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User logs 7.5 hours of quality sleep → CRS improves to 78/100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40739" y="11339810"/>
            <a:ext cx="1931045" cy="25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Adaptive Guidance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9942" y="11339810"/>
            <a:ext cx="1823443" cy="25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375" b="tru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Tracking Progress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89942" y="11622435"/>
            <a:ext cx="4155579" cy="56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User views weekly trends, seeing consistent CRS improvement and better energy levels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68971" y="3002173"/>
            <a:ext cx="4155430" cy="4155430"/>
            <a:chOff x="0" y="0"/>
            <a:chExt cx="5540573" cy="5540573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5540629" cy="5540629"/>
            </a:xfrm>
            <a:custGeom>
              <a:avLst/>
              <a:gdLst/>
              <a:ahLst/>
              <a:cxnLst/>
              <a:rect r="r" b="b" t="t" l="l"/>
              <a:pathLst>
                <a:path h="5540629" w="5540629">
                  <a:moveTo>
                    <a:pt x="0" y="0"/>
                  </a:moveTo>
                  <a:lnTo>
                    <a:pt x="5540629" y="0"/>
                  </a:lnTo>
                  <a:lnTo>
                    <a:pt x="5540629" y="5540629"/>
                  </a:lnTo>
                  <a:lnTo>
                    <a:pt x="0" y="554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9262" y="7334514"/>
            <a:ext cx="4295139" cy="70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4"/>
              </a:lnSpc>
              <a:spcBef>
                <a:spcPct val="0"/>
              </a:spcBef>
            </a:pPr>
            <a:r>
              <a:rPr lang="en-US" b="true" sz="15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Personalized Action </a:t>
            </a:r>
          </a:p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3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AI recommends: "Step outside for 15 minutes of natural light exposure"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797657" y="3002173"/>
            <a:ext cx="4155579" cy="4155579"/>
            <a:chOff x="0" y="0"/>
            <a:chExt cx="5540772" cy="5540772"/>
          </a:xfrm>
        </p:grpSpPr>
        <p:sp>
          <p:nvSpPr>
            <p:cNvPr name="Freeform 6" id="6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146862" y="3002173"/>
            <a:ext cx="4155579" cy="4155579"/>
            <a:chOff x="0" y="0"/>
            <a:chExt cx="5540772" cy="554077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496066" y="3002173"/>
            <a:ext cx="4155579" cy="4155579"/>
            <a:chOff x="0" y="0"/>
            <a:chExt cx="5540772" cy="554077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540756" cy="5540756"/>
            </a:xfrm>
            <a:custGeom>
              <a:avLst/>
              <a:gdLst/>
              <a:ahLst/>
              <a:cxnLst/>
              <a:rect r="r" b="b" t="t" l="l"/>
              <a:pathLst>
                <a:path h="5540756" w="5540756">
                  <a:moveTo>
                    <a:pt x="0" y="0"/>
                  </a:moveTo>
                  <a:lnTo>
                    <a:pt x="5540756" y="0"/>
                  </a:lnTo>
                  <a:lnTo>
                    <a:pt x="5540756" y="5540756"/>
                  </a:lnTo>
                  <a:lnTo>
                    <a:pt x="0" y="554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07843" y="7353039"/>
            <a:ext cx="4155579" cy="70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5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Action &amp; Logging </a:t>
            </a:r>
          </a:p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3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User steps outside as recommended, logs the light exposure in the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6066" y="7334514"/>
            <a:ext cx="4462671" cy="70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5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Adaptive Guidance </a:t>
            </a:r>
          </a:p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3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AI suggests: "Meditate for 10 minutes before bed" to counter potential disruption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6862" y="7334514"/>
            <a:ext cx="4155579" cy="70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3"/>
              </a:lnSpc>
              <a:spcBef>
                <a:spcPct val="0"/>
              </a:spcBef>
            </a:pPr>
            <a:r>
              <a:rPr lang="en-US" b="true" sz="15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Tracking Progress</a:t>
            </a:r>
          </a:p>
          <a:p>
            <a:pPr algn="ctr" marL="0" indent="0" lvl="0">
              <a:lnSpc>
                <a:spcPts val="1750"/>
              </a:lnSpc>
              <a:spcBef>
                <a:spcPct val="0"/>
              </a:spcBef>
            </a:pPr>
            <a:r>
              <a:rPr lang="en-US" b="true" sz="1374" strike="noStrike" u="none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 User views weekly trends, seeing consistent CRS improvement and better energy levels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6397" y="695920"/>
            <a:ext cx="6893124" cy="84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Feasibility &amp;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397" y="2186136"/>
            <a:ext cx="4254252" cy="50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3000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Technical Feasibility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6398" y="2962275"/>
            <a:ext cx="7867799" cy="1131986"/>
            <a:chOff x="0" y="0"/>
            <a:chExt cx="10490398" cy="15093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0490398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Achievable with Next.js, Firebase, and weather APIs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59382"/>
              <a:ext cx="10490398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Progressive Web App enables cross-platform deployment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04490"/>
              <a:ext cx="10490398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Scalable architecture supports thousands of users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46397" y="4691063"/>
            <a:ext cx="4131766" cy="50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3000">
                <a:solidFill>
                  <a:srgbClr val="CD52FF"/>
                </a:solidFill>
                <a:latin typeface="Arimo Bold"/>
                <a:ea typeface="Arimo Bold"/>
                <a:cs typeface="Arimo Bold"/>
                <a:sym typeface="Arimo Bold"/>
              </a:rPr>
              <a:t>Measurable Impact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6398" y="5467201"/>
            <a:ext cx="7867799" cy="1486942"/>
            <a:chOff x="0" y="0"/>
            <a:chExt cx="10490398" cy="19825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10490398" cy="662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Enhanced focus and cognitive performance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17140"/>
              <a:ext cx="10490398" cy="662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Reduced burnout and stress-related symptoms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20007"/>
              <a:ext cx="10490398" cy="662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Long-term lifestyle and health improvements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483329" y="2248495"/>
            <a:ext cx="7867799" cy="7867799"/>
            <a:chOff x="0" y="0"/>
            <a:chExt cx="10490398" cy="1049039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0490454" cy="10490454"/>
            </a:xfrm>
            <a:custGeom>
              <a:avLst/>
              <a:gdLst/>
              <a:ahLst/>
              <a:cxnLst/>
              <a:rect r="r" b="b" t="t" l="l"/>
              <a:pathLst>
                <a:path h="10490454" w="10490454">
                  <a:moveTo>
                    <a:pt x="0" y="0"/>
                  </a:moveTo>
                  <a:lnTo>
                    <a:pt x="10490454" y="0"/>
                  </a:lnTo>
                  <a:lnTo>
                    <a:pt x="10490454" y="10490454"/>
                  </a:lnTo>
                  <a:lnTo>
                    <a:pt x="0" y="10490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504056" y="408720"/>
            <a:ext cx="2651094" cy="471605"/>
            <a:chOff x="0" y="0"/>
            <a:chExt cx="3534791" cy="6288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77133" y="0"/>
              <a:ext cx="570978" cy="628806"/>
            </a:xfrm>
            <a:custGeom>
              <a:avLst/>
              <a:gdLst/>
              <a:ahLst/>
              <a:cxnLst/>
              <a:rect r="r" b="b" t="t" l="l"/>
              <a:pathLst>
                <a:path h="628806" w="570978">
                  <a:moveTo>
                    <a:pt x="0" y="0"/>
                  </a:moveTo>
                  <a:lnTo>
                    <a:pt x="570979" y="0"/>
                  </a:lnTo>
                  <a:lnTo>
                    <a:pt x="570979" y="628806"/>
                  </a:lnTo>
                  <a:lnTo>
                    <a:pt x="0" y="628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51290"/>
              <a:ext cx="3534791" cy="42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14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DEVHACK 2.0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DAGyvBHFvW8</dc:identifier>
  <dcterms:modified xsi:type="dcterms:W3CDTF">2011-08-01T06:04:30Z</dcterms:modified>
  <cp:revision>1</cp:revision>
  <dc:title>ChronoSync.pptx</dc:title>
</cp:coreProperties>
</file>